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sldIdLst>
    <p:sldId id="256" r:id="rId2"/>
    <p:sldId id="257" r:id="rId3"/>
    <p:sldId id="258" r:id="rId4"/>
    <p:sldId id="286" r:id="rId5"/>
    <p:sldId id="287" r:id="rId6"/>
    <p:sldId id="288" r:id="rId7"/>
    <p:sldId id="259" r:id="rId8"/>
    <p:sldId id="260" r:id="rId9"/>
    <p:sldId id="289" r:id="rId10"/>
    <p:sldId id="261" r:id="rId11"/>
    <p:sldId id="262" r:id="rId12"/>
    <p:sldId id="263" r:id="rId13"/>
    <p:sldId id="264" r:id="rId14"/>
    <p:sldId id="290" r:id="rId1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0929"/>
  </p:normalViewPr>
  <p:slideViewPr>
    <p:cSldViewPr>
      <p:cViewPr varScale="1">
        <p:scale>
          <a:sx n="60" d="100"/>
          <a:sy n="60" d="100"/>
        </p:scale>
        <p:origin x="-116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3075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3076" name="Rectangle 4"/>
              <p:cNvSpPr>
                <a:spLocks noChangeArrowheads="1"/>
              </p:cNvSpPr>
              <p:nvPr/>
            </p:nvSpPr>
            <p:spPr bwMode="white">
              <a:xfrm>
                <a:off x="0" y="0"/>
                <a:ext cx="5760" cy="1600"/>
              </a:xfrm>
              <a:prstGeom prst="rect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N"/>
              </a:p>
            </p:txBody>
          </p:sp>
          <p:sp>
            <p:nvSpPr>
              <p:cNvPr id="3077" name="Rectangle 5"/>
              <p:cNvSpPr>
                <a:spLocks noChangeArrowheads="1"/>
              </p:cNvSpPr>
              <p:nvPr/>
            </p:nvSpPr>
            <p:spPr bwMode="white">
              <a:xfrm>
                <a:off x="0" y="1600"/>
                <a:ext cx="5760" cy="2720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IN"/>
              </a:p>
            </p:txBody>
          </p:sp>
        </p:grpSp>
        <p:pic>
          <p:nvPicPr>
            <p:cNvPr id="3078" name="Picture 6" descr="A:\grapes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ltGray">
            <a:xfrm>
              <a:off x="163" y="0"/>
              <a:ext cx="680" cy="3152"/>
            </a:xfrm>
            <a:prstGeom prst="rect">
              <a:avLst/>
            </a:prstGeom>
            <a:noFill/>
          </p:spPr>
        </p:pic>
        <p:grpSp>
          <p:nvGrpSpPr>
            <p:cNvPr id="3079" name="Group 7"/>
            <p:cNvGrpSpPr>
              <a:grpSpLocks/>
            </p:cNvGrpSpPr>
            <p:nvPr/>
          </p:nvGrpSpPr>
          <p:grpSpPr bwMode="auto">
            <a:xfrm>
              <a:off x="648" y="0"/>
              <a:ext cx="97" cy="3613"/>
              <a:chOff x="226" y="0"/>
              <a:chExt cx="80" cy="3613"/>
            </a:xfrm>
          </p:grpSpPr>
          <p:sp>
            <p:nvSpPr>
              <p:cNvPr id="3080" name="Rectangle 8"/>
              <p:cNvSpPr>
                <a:spLocks noChangeArrowheads="1"/>
              </p:cNvSpPr>
              <p:nvPr/>
            </p:nvSpPr>
            <p:spPr bwMode="ltGray">
              <a:xfrm>
                <a:off x="226" y="0"/>
                <a:ext cx="80" cy="853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accent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N"/>
              </a:p>
            </p:txBody>
          </p:sp>
          <p:sp>
            <p:nvSpPr>
              <p:cNvPr id="3081" name="Rectangle 9"/>
              <p:cNvSpPr>
                <a:spLocks noChangeArrowheads="1"/>
              </p:cNvSpPr>
              <p:nvPr/>
            </p:nvSpPr>
            <p:spPr bwMode="ltGray">
              <a:xfrm>
                <a:off x="226" y="840"/>
                <a:ext cx="80" cy="2773"/>
              </a:xfrm>
              <a:prstGeom prst="rect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N"/>
              </a:p>
            </p:txBody>
          </p:sp>
        </p:grpSp>
        <p:sp>
          <p:nvSpPr>
            <p:cNvPr id="3082" name="Rectangle 10"/>
            <p:cNvSpPr>
              <a:spLocks noChangeArrowheads="1"/>
            </p:cNvSpPr>
            <p:nvPr/>
          </p:nvSpPr>
          <p:spPr bwMode="ltGray">
            <a:xfrm>
              <a:off x="0" y="1536"/>
              <a:ext cx="4294" cy="160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IN"/>
            </a:p>
          </p:txBody>
        </p:sp>
      </p:grpSp>
      <p:sp>
        <p:nvSpPr>
          <p:cNvPr id="308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1371600" y="1100138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8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85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660066"/>
                </a:solidFill>
              </a:defRPr>
            </a:lvl1pPr>
          </a:lstStyle>
          <a:p>
            <a:endParaRPr lang="en-US"/>
          </a:p>
        </p:txBody>
      </p:sp>
      <p:sp>
        <p:nvSpPr>
          <p:cNvPr id="3086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solidFill>
                  <a:srgbClr val="660066"/>
                </a:solidFill>
              </a:defRPr>
            </a:lvl1pPr>
          </a:lstStyle>
          <a:p>
            <a:endParaRPr lang="en-US"/>
          </a:p>
        </p:txBody>
      </p:sp>
      <p:sp>
        <p:nvSpPr>
          <p:cNvPr id="3087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>
                <a:solidFill>
                  <a:srgbClr val="660066"/>
                </a:solidFill>
              </a:defRPr>
            </a:lvl1pPr>
          </a:lstStyle>
          <a:p>
            <a:fld id="{A00B3DBF-C9D0-4B58-B714-163DCD0A0E0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E04B0C-816F-4B56-9E3E-9CEA323D05F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247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C6985-DDFE-4F21-9622-7DD7F8F5D0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D2D510-CC71-4BEA-9E9E-10432F5E87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54F734-4953-437D-A2D5-C50C9E0179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57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788EB6-9886-40CF-96F6-B02DDCA244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203E67-C717-4117-AA14-86397CEEC8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3035CF-C880-4600-BC1F-7017CC9887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7E4D5B-844A-43DC-B37F-F386ABFC46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14AFA2-8391-4BD2-AAF6-884F3B0761D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1BCA7-F9DB-4251-9246-69BCB8137D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grpSp>
          <p:nvGrpSpPr>
            <p:cNvPr id="2051" name="Group 3"/>
            <p:cNvGrpSpPr>
              <a:grpSpLocks/>
            </p:cNvGrpSpPr>
            <p:nvPr/>
          </p:nvGrpSpPr>
          <p:grpSpPr bwMode="auto">
            <a:xfrm>
              <a:off x="0" y="0"/>
              <a:ext cx="5760" cy="4320"/>
              <a:chOff x="0" y="0"/>
              <a:chExt cx="5760" cy="4320"/>
            </a:xfrm>
          </p:grpSpPr>
          <p:sp>
            <p:nvSpPr>
              <p:cNvPr id="2052" name="Rectangle 4"/>
              <p:cNvSpPr>
                <a:spLocks noChangeArrowheads="1"/>
              </p:cNvSpPr>
              <p:nvPr/>
            </p:nvSpPr>
            <p:spPr bwMode="white">
              <a:xfrm>
                <a:off x="0" y="0"/>
                <a:ext cx="5760" cy="384"/>
              </a:xfrm>
              <a:prstGeom prst="rect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N"/>
              </a:p>
            </p:txBody>
          </p:sp>
          <p:sp>
            <p:nvSpPr>
              <p:cNvPr id="2053" name="Rectangle 5"/>
              <p:cNvSpPr>
                <a:spLocks noChangeArrowheads="1"/>
              </p:cNvSpPr>
              <p:nvPr/>
            </p:nvSpPr>
            <p:spPr bwMode="white">
              <a:xfrm>
                <a:off x="0" y="384"/>
                <a:ext cx="5760" cy="3936"/>
              </a:xfrm>
              <a:prstGeom prst="rect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IN"/>
              </a:p>
            </p:txBody>
          </p:sp>
        </p:grpSp>
        <p:grpSp>
          <p:nvGrpSpPr>
            <p:cNvPr id="2054" name="Group 6"/>
            <p:cNvGrpSpPr>
              <a:grpSpLocks/>
            </p:cNvGrpSpPr>
            <p:nvPr/>
          </p:nvGrpSpPr>
          <p:grpSpPr bwMode="auto">
            <a:xfrm>
              <a:off x="0" y="0"/>
              <a:ext cx="1667" cy="3613"/>
              <a:chOff x="0" y="0"/>
              <a:chExt cx="1667" cy="3613"/>
            </a:xfrm>
          </p:grpSpPr>
          <p:pic>
            <p:nvPicPr>
              <p:cNvPr id="2055" name="Picture 7" descr="A:\grapes.GIF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ltGray">
              <a:xfrm>
                <a:off x="163" y="0"/>
                <a:ext cx="534" cy="3152"/>
              </a:xfrm>
              <a:prstGeom prst="rect">
                <a:avLst/>
              </a:prstGeom>
              <a:noFill/>
            </p:spPr>
          </p:pic>
          <p:grpSp>
            <p:nvGrpSpPr>
              <p:cNvPr id="2056" name="Group 8"/>
              <p:cNvGrpSpPr>
                <a:grpSpLocks/>
              </p:cNvGrpSpPr>
              <p:nvPr/>
            </p:nvGrpSpPr>
            <p:grpSpPr bwMode="auto">
              <a:xfrm>
                <a:off x="226" y="0"/>
                <a:ext cx="80" cy="3613"/>
                <a:chOff x="226" y="0"/>
                <a:chExt cx="80" cy="3613"/>
              </a:xfrm>
            </p:grpSpPr>
            <p:sp>
              <p:nvSpPr>
                <p:cNvPr id="2057" name="Rectangle 9"/>
                <p:cNvSpPr>
                  <a:spLocks noChangeArrowheads="1"/>
                </p:cNvSpPr>
                <p:nvPr/>
              </p:nvSpPr>
              <p:spPr bwMode="ltGray">
                <a:xfrm>
                  <a:off x="226" y="0"/>
                  <a:ext cx="80" cy="853"/>
                </a:xfrm>
                <a:prstGeom prst="rect">
                  <a:avLst/>
                </a:pr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IN"/>
                </a:p>
              </p:txBody>
            </p:sp>
            <p:sp>
              <p:nvSpPr>
                <p:cNvPr id="2058" name="Rectangle 10"/>
                <p:cNvSpPr>
                  <a:spLocks noChangeArrowheads="1"/>
                </p:cNvSpPr>
                <p:nvPr/>
              </p:nvSpPr>
              <p:spPr bwMode="ltGray">
                <a:xfrm>
                  <a:off x="226" y="840"/>
                  <a:ext cx="80" cy="2773"/>
                </a:xfrm>
                <a:prstGeom prst="rect">
                  <a:avLst/>
                </a:prstGeom>
                <a:gradFill rotWithShape="0">
                  <a:gsLst>
                    <a:gs pos="0">
                      <a:schemeClr val="accent1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IN"/>
                </a:p>
              </p:txBody>
            </p:sp>
          </p:grpSp>
          <p:sp>
            <p:nvSpPr>
              <p:cNvPr id="2059" name="Rectangle 11"/>
              <p:cNvSpPr>
                <a:spLocks noChangeArrowheads="1"/>
              </p:cNvSpPr>
              <p:nvPr/>
            </p:nvSpPr>
            <p:spPr bwMode="ltGray">
              <a:xfrm>
                <a:off x="0" y="347"/>
                <a:ext cx="1667" cy="80"/>
              </a:xfrm>
              <a:prstGeom prst="rect">
                <a:avLst/>
              </a:pr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IN"/>
              </a:p>
            </p:txBody>
          </p:sp>
        </p:grpSp>
      </p:grpSp>
      <p:sp>
        <p:nvSpPr>
          <p:cNvPr id="2060" name="Rectangle 12"/>
          <p:cNvSpPr>
            <a:spLocks noGrp="1" noChangeArrowheads="1"/>
          </p:cNvSpPr>
          <p:nvPr>
            <p:ph type="title"/>
          </p:nvPr>
        </p:nvSpPr>
        <p:spPr bwMode="auto">
          <a:xfrm>
            <a:off x="12954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6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954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06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206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62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fld id="{52A37B2F-AE73-46D0-8E19-16342461FA8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Impac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FAULT TREE ANALYSIS</a:t>
            </a: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00166" y="4929198"/>
            <a:ext cx="6400800" cy="1752600"/>
          </a:xfrm>
        </p:spPr>
        <p:txBody>
          <a:bodyPr/>
          <a:lstStyle/>
          <a:p>
            <a:pPr algn="ctr"/>
            <a:r>
              <a:rPr lang="en-US" dirty="0" smtClean="0"/>
              <a:t>Prof. R. </a:t>
            </a:r>
            <a:r>
              <a:rPr lang="en-US" dirty="0" err="1" smtClean="0"/>
              <a:t>Saravanan</a:t>
            </a:r>
            <a:endParaRPr lang="en-US" dirty="0" smtClean="0"/>
          </a:p>
          <a:p>
            <a:pPr algn="ctr"/>
            <a:r>
              <a:rPr lang="en-US" sz="2200" dirty="0" err="1" smtClean="0"/>
              <a:t>Annamalai</a:t>
            </a:r>
            <a:r>
              <a:rPr lang="en-US" sz="2200" dirty="0" smtClean="0"/>
              <a:t> University</a:t>
            </a:r>
            <a:endParaRPr lang="en-US" sz="2200" dirty="0"/>
          </a:p>
        </p:txBody>
      </p:sp>
      <p:pic>
        <p:nvPicPr>
          <p:cNvPr id="35840" name="Picture 0" descr="G:\My Pictures\Annamalai Photos\University_logo_New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643314"/>
            <a:ext cx="1220787" cy="12620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371600" y="304800"/>
            <a:ext cx="2486020" cy="1143000"/>
          </a:xfrm>
        </p:spPr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219200"/>
            <a:ext cx="7558118" cy="5210196"/>
          </a:xfrm>
        </p:spPr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 bwMode="auto">
          <a:xfrm>
            <a:off x="3571868" y="428604"/>
            <a:ext cx="2714644" cy="78581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charset="0"/>
              </a:rPr>
              <a:t>MOTOR OVERHEATS</a:t>
            </a:r>
            <a:endParaRPr kumimoji="0" lang="en-I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3214678" y="2500306"/>
            <a:ext cx="1000132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Primary Motor Failure</a:t>
            </a:r>
            <a:endParaRPr kumimoji="0" lang="en-I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5786446" y="2428868"/>
            <a:ext cx="1214446" cy="64294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Excessive Current to Motor</a:t>
            </a:r>
            <a:endParaRPr kumimoji="0" lang="en-I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1" name="Flowchart: Stored Data 10"/>
          <p:cNvSpPr/>
          <p:nvPr/>
        </p:nvSpPr>
        <p:spPr bwMode="auto">
          <a:xfrm rot="27000000">
            <a:off x="4500562" y="1643050"/>
            <a:ext cx="785818" cy="500066"/>
          </a:xfrm>
          <a:prstGeom prst="flowChartOnlineStorag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2" name="Flowchart: Delay 11"/>
          <p:cNvSpPr/>
          <p:nvPr/>
        </p:nvSpPr>
        <p:spPr bwMode="auto">
          <a:xfrm rot="16200000" flipV="1">
            <a:off x="6118797" y="3382400"/>
            <a:ext cx="714380" cy="521827"/>
          </a:xfrm>
          <a:prstGeom prst="flowChartDelay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4286248" y="4214818"/>
            <a:ext cx="1357322" cy="50006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Excessive Current in Circuit</a:t>
            </a:r>
            <a:endParaRPr kumimoji="0" lang="en-I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7358082" y="4214818"/>
            <a:ext cx="1357322" cy="50006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Fuse fails to Open</a:t>
            </a:r>
            <a:endParaRPr kumimoji="0" lang="en-I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5" name="Flowchart: Stored Data 14"/>
          <p:cNvSpPr/>
          <p:nvPr/>
        </p:nvSpPr>
        <p:spPr bwMode="auto">
          <a:xfrm rot="27000000">
            <a:off x="4643438" y="5072074"/>
            <a:ext cx="785818" cy="500066"/>
          </a:xfrm>
          <a:prstGeom prst="flowChartOnlineStorag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>
            <a:off x="3357554" y="5715016"/>
            <a:ext cx="985838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Primary Wiring Failure</a:t>
            </a:r>
            <a:endParaRPr kumimoji="0" lang="en-I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5643570" y="5715016"/>
            <a:ext cx="1071570" cy="928694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Primary Power Supply Failure</a:t>
            </a:r>
            <a:endParaRPr kumimoji="0" lang="en-I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>
            <a:off x="7286644" y="5072074"/>
            <a:ext cx="1000132" cy="9144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charset="0"/>
              </a:rPr>
              <a:t>Primary Fuse Failure</a:t>
            </a:r>
            <a:endParaRPr kumimoji="0" lang="en-IN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 rot="5400000" flipH="1" flipV="1">
            <a:off x="4679158" y="1393016"/>
            <a:ext cx="357190" cy="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2" name="Straight Connector 31"/>
          <p:cNvCxnSpPr/>
          <p:nvPr/>
        </p:nvCxnSpPr>
        <p:spPr bwMode="auto">
          <a:xfrm>
            <a:off x="4214810" y="3000372"/>
            <a:ext cx="57150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>
            <a:off x="5072066" y="2857496"/>
            <a:ext cx="71438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 rot="5400000" flipH="1" flipV="1">
            <a:off x="4358480" y="2570950"/>
            <a:ext cx="857256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Straight Connector 42"/>
          <p:cNvCxnSpPr/>
          <p:nvPr/>
        </p:nvCxnSpPr>
        <p:spPr bwMode="auto">
          <a:xfrm rot="5340000" flipH="1" flipV="1">
            <a:off x="4751389" y="2535231"/>
            <a:ext cx="64294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/>
          <p:nvPr/>
        </p:nvCxnSpPr>
        <p:spPr bwMode="auto">
          <a:xfrm rot="5400000" flipH="1" flipV="1">
            <a:off x="4644232" y="5857098"/>
            <a:ext cx="57150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7" name="Straight Connector 46"/>
          <p:cNvCxnSpPr/>
          <p:nvPr/>
        </p:nvCxnSpPr>
        <p:spPr bwMode="auto">
          <a:xfrm rot="5400000" flipH="1" flipV="1">
            <a:off x="4822827" y="5892817"/>
            <a:ext cx="642942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/>
          <p:nvPr/>
        </p:nvCxnSpPr>
        <p:spPr bwMode="auto">
          <a:xfrm>
            <a:off x="5143504" y="6215082"/>
            <a:ext cx="57150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1" name="Straight Connector 50"/>
          <p:cNvCxnSpPr/>
          <p:nvPr/>
        </p:nvCxnSpPr>
        <p:spPr bwMode="auto">
          <a:xfrm>
            <a:off x="4357686" y="6143644"/>
            <a:ext cx="571504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Straight Arrow Connector 51"/>
          <p:cNvCxnSpPr/>
          <p:nvPr/>
        </p:nvCxnSpPr>
        <p:spPr bwMode="auto">
          <a:xfrm rot="5400000" flipH="1" flipV="1">
            <a:off x="4822034" y="4893478"/>
            <a:ext cx="357190" cy="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3" name="Straight Arrow Connector 52"/>
          <p:cNvCxnSpPr/>
          <p:nvPr/>
        </p:nvCxnSpPr>
        <p:spPr bwMode="auto">
          <a:xfrm rot="5400000" flipH="1" flipV="1">
            <a:off x="6250794" y="3250404"/>
            <a:ext cx="357190" cy="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54" name="Straight Connector 53"/>
          <p:cNvCxnSpPr/>
          <p:nvPr/>
        </p:nvCxnSpPr>
        <p:spPr bwMode="auto">
          <a:xfrm>
            <a:off x="5643570" y="4429132"/>
            <a:ext cx="71438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Connector 54"/>
          <p:cNvCxnSpPr/>
          <p:nvPr/>
        </p:nvCxnSpPr>
        <p:spPr bwMode="auto">
          <a:xfrm>
            <a:off x="6643702" y="4500570"/>
            <a:ext cx="71438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6" name="Straight Connector 55"/>
          <p:cNvCxnSpPr/>
          <p:nvPr/>
        </p:nvCxnSpPr>
        <p:spPr bwMode="auto">
          <a:xfrm rot="5400000" flipH="1" flipV="1">
            <a:off x="6108711" y="4179099"/>
            <a:ext cx="499272" cy="7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3" name="Straight Connector 62"/>
          <p:cNvCxnSpPr/>
          <p:nvPr/>
        </p:nvCxnSpPr>
        <p:spPr bwMode="auto">
          <a:xfrm rot="5400000" flipH="1" flipV="1">
            <a:off x="6394463" y="4249743"/>
            <a:ext cx="499272" cy="79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6" name="TextBox 65"/>
          <p:cNvSpPr txBox="1"/>
          <p:nvPr/>
        </p:nvSpPr>
        <p:spPr>
          <a:xfrm>
            <a:off x="5214942" y="1643050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OR</a:t>
            </a:r>
            <a:endParaRPr lang="en-IN" dirty="0">
              <a:solidFill>
                <a:srgbClr val="000000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214810" y="5072074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(C)</a:t>
            </a:r>
            <a:endParaRPr lang="en-IN" dirty="0">
              <a:solidFill>
                <a:srgbClr val="000099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6786578" y="3357562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AND</a:t>
            </a:r>
            <a:endParaRPr lang="en-IN" dirty="0">
              <a:solidFill>
                <a:srgbClr val="0000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57818" y="5072074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OR</a:t>
            </a:r>
            <a:endParaRPr lang="en-IN" dirty="0">
              <a:solidFill>
                <a:srgbClr val="000000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643570" y="3429000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(B)</a:t>
            </a:r>
            <a:endParaRPr lang="en-IN" dirty="0">
              <a:solidFill>
                <a:srgbClr val="000099"/>
              </a:solidFill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071934" y="1714488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(A)</a:t>
            </a:r>
            <a:endParaRPr lang="en-IN" dirty="0">
              <a:solidFill>
                <a:srgbClr val="000099"/>
              </a:solidFill>
            </a:endParaRPr>
          </a:p>
        </p:txBody>
      </p:sp>
      <p:cxnSp>
        <p:nvCxnSpPr>
          <p:cNvPr id="72" name="Straight Arrow Connector 71"/>
          <p:cNvCxnSpPr/>
          <p:nvPr/>
        </p:nvCxnSpPr>
        <p:spPr bwMode="auto">
          <a:xfrm rot="5400000" flipH="1" flipV="1">
            <a:off x="7679554" y="4893478"/>
            <a:ext cx="357190" cy="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3" name="TextBox 72"/>
          <p:cNvSpPr txBox="1"/>
          <p:nvPr/>
        </p:nvSpPr>
        <p:spPr>
          <a:xfrm>
            <a:off x="3286116" y="3500438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(1)</a:t>
            </a:r>
            <a:endParaRPr lang="en-IN" dirty="0">
              <a:solidFill>
                <a:srgbClr val="000099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8001024" y="6000768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(2)</a:t>
            </a:r>
            <a:endParaRPr lang="en-IN" dirty="0">
              <a:solidFill>
                <a:srgbClr val="000099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714612" y="5929330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(3)</a:t>
            </a:r>
            <a:endParaRPr lang="en-IN" dirty="0">
              <a:solidFill>
                <a:srgbClr val="000099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6786578" y="6000768"/>
            <a:ext cx="857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(4)</a:t>
            </a:r>
            <a:endParaRPr lang="en-IN" dirty="0">
              <a:solidFill>
                <a:srgbClr val="000099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FF0000"/>
                </a:solidFill>
              </a:rPr>
              <a:t>Step 3:</a:t>
            </a:r>
            <a:r>
              <a:rPr lang="en-US" dirty="0" smtClean="0"/>
              <a:t> Analysis of Fault Tree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Construction of Matrix</a:t>
            </a:r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785918" y="2786058"/>
          <a:ext cx="6096000" cy="24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GATE</a:t>
                      </a:r>
                      <a:endParaRPr lang="en-IN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TYPE OF GATE</a:t>
                      </a:r>
                      <a:endParaRPr lang="en-IN" dirty="0" smtClean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No. of Inputs</a:t>
                      </a:r>
                      <a:endParaRPr lang="en-IN" dirty="0" smtClean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Input Code No.</a:t>
                      </a:r>
                      <a:endParaRPr lang="en-IN" dirty="0" smtClean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  <a:p>
                      <a:pPr algn="ctr"/>
                      <a:endParaRPr lang="en-IN" dirty="0"/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</a:t>
                      </a:r>
                      <a:endParaRPr lang="en-IN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OR</a:t>
                      </a:r>
                      <a:endParaRPr lang="en-IN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IN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 </a:t>
                      </a:r>
                      <a:r>
                        <a:rPr lang="en-US" b="1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B</a:t>
                      </a:r>
                      <a:endParaRPr lang="en-IN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</a:t>
                      </a:r>
                      <a:endParaRPr lang="en-IN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AND</a:t>
                      </a:r>
                      <a:endParaRPr lang="en-IN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IN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  2</a:t>
                      </a:r>
                      <a:endParaRPr lang="en-IN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11972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</a:t>
                      </a:r>
                      <a:endParaRPr lang="en-IN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OR</a:t>
                      </a:r>
                      <a:endParaRPr lang="en-IN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IN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4  3</a:t>
                      </a:r>
                      <a:endParaRPr lang="en-IN" b="1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Step 3:</a:t>
            </a:r>
            <a:r>
              <a:rPr lang="en-US" dirty="0" smtClean="0"/>
              <a:t> Analysis of </a:t>
            </a:r>
            <a:r>
              <a:rPr lang="en-US" dirty="0" smtClean="0"/>
              <a:t>Fault Tree</a:t>
            </a:r>
            <a:br>
              <a:rPr lang="en-US" dirty="0" smtClean="0"/>
            </a:br>
            <a:r>
              <a:rPr lang="en-US" sz="3200" dirty="0" smtClean="0"/>
              <a:t>Construction of Matrix…</a:t>
            </a:r>
            <a:endParaRPr lang="en-US" sz="3200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2000240"/>
            <a:ext cx="7772400" cy="4114800"/>
          </a:xfrm>
        </p:spPr>
        <p:txBody>
          <a:bodyPr/>
          <a:lstStyle/>
          <a:p>
            <a:pPr eaLnBrk="1" fontAlgn="t" hangingPunct="1"/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If the Gate is an </a:t>
            </a:r>
            <a:r>
              <a:rPr lang="en-US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OR 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gate, replace by input code </a:t>
            </a:r>
            <a:r>
              <a:rPr lang="en-US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Vertically</a:t>
            </a:r>
          </a:p>
          <a:p>
            <a:pPr eaLnBrk="1" fontAlgn="t" hangingPunct="1"/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If the Gate is an </a:t>
            </a:r>
            <a:r>
              <a:rPr lang="en-US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AND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gate, replace by input code </a:t>
            </a:r>
            <a:r>
              <a:rPr lang="en-US" sz="2800" b="1" dirty="0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Horizontally</a:t>
            </a:r>
          </a:p>
          <a:p>
            <a:pPr eaLnBrk="1" fontAlgn="t" hangingPunct="1">
              <a:buNone/>
            </a:pPr>
            <a:endParaRPr lang="en-IN" b="1" dirty="0" smtClean="0"/>
          </a:p>
          <a:p>
            <a:pPr eaLnBrk="1" fontAlgn="t" hangingPunct="1"/>
            <a:endParaRPr lang="en-IN" b="1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Minimal Cut Sets: (1), (4, 2) and (3, 2)</a:t>
            </a:r>
            <a:endParaRPr lang="en-IN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b="1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b="1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>
              <a:buNone/>
            </a:pPr>
            <a:endParaRPr lang="en-IN" b="1" dirty="0" smtClean="0"/>
          </a:p>
          <a:p>
            <a:pPr eaLnBrk="1" fontAlgn="t" hangingPunct="1"/>
            <a:endParaRPr lang="en-IN" b="1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>
              <a:buNone/>
            </a:pPr>
            <a:endParaRPr lang="en-IN" b="1" dirty="0" smtClean="0"/>
          </a:p>
          <a:p>
            <a:pPr eaLnBrk="1" fontAlgn="t" hangingPunct="1"/>
            <a:endParaRPr lang="en-IN" b="1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 eaLnBrk="1" fontAlgn="t" hangingPunct="1"/>
            <a:endParaRPr lang="en-IN" dirty="0" smtClean="0"/>
          </a:p>
          <a:p>
            <a:pPr>
              <a:buNone/>
            </a:pPr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000100" y="4286256"/>
          <a:ext cx="200026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132"/>
                <a:gridCol w="1000132"/>
              </a:tblGrid>
              <a:tr h="347027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A (OR)</a:t>
                      </a:r>
                      <a:endParaRPr lang="en-IN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47027">
                <a:tc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47027">
                <a:tc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3286116" y="4286256"/>
          <a:ext cx="1952628" cy="11396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6810"/>
                <a:gridCol w="785818"/>
              </a:tblGrid>
              <a:tr h="33174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IN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00B050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solidFill>
                      <a:srgbClr val="00B050">
                        <a:alpha val="66000"/>
                      </a:srgbClr>
                    </a:solidFill>
                  </a:tcPr>
                </a:tc>
              </a:tr>
              <a:tr h="408091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B (AND)</a:t>
                      </a:r>
                      <a:endParaRPr lang="en-IN" b="1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rgbClr val="00B050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solidFill>
                      <a:srgbClr val="00B050">
                        <a:alpha val="66000"/>
                      </a:srgbClr>
                    </a:solidFill>
                  </a:tcPr>
                </a:tc>
              </a:tr>
              <a:tr h="331740"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solidFill>
                      <a:srgbClr val="00B050">
                        <a:alpha val="6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solidFill>
                      <a:srgbClr val="00B050">
                        <a:alpha val="66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/>
        </p:nvGraphicFramePr>
        <p:xfrm>
          <a:off x="5429256" y="4214818"/>
          <a:ext cx="1285884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339"/>
                <a:gridCol w="440545"/>
              </a:tblGrid>
              <a:tr h="325936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IN" b="1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solidFill>
                      <a:schemeClr val="accent1">
                        <a:lumMod val="50000"/>
                        <a:alpha val="56000"/>
                      </a:schemeClr>
                    </a:solidFill>
                  </a:tcPr>
                </a:tc>
              </a:tr>
              <a:tr h="562574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C (OR)</a:t>
                      </a:r>
                      <a:endParaRPr lang="en-IN" b="1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solidFill>
                      <a:schemeClr val="accent1">
                        <a:lumMod val="50000"/>
                        <a:alpha val="56000"/>
                      </a:schemeClr>
                    </a:solidFill>
                  </a:tcPr>
                </a:tc>
              </a:tr>
              <a:tr h="325936">
                <a:tc>
                  <a:txBody>
                    <a:bodyPr/>
                    <a:lstStyle/>
                    <a:p>
                      <a:endParaRPr lang="en-IN"/>
                    </a:p>
                  </a:txBody>
                  <a:tcPr>
                    <a:solidFill>
                      <a:schemeClr val="accent1">
                        <a:lumMod val="50000"/>
                        <a:alpha val="5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>
                    <a:solidFill>
                      <a:schemeClr val="accent1">
                        <a:lumMod val="50000"/>
                        <a:alpha val="56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7000892" y="4214818"/>
          <a:ext cx="107157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098"/>
                <a:gridCol w="76747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</a:t>
                      </a:r>
                      <a:endParaRPr lang="en-IN" b="1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IN" b="1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  <a:alpha val="5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4</a:t>
                      </a:r>
                      <a:endParaRPr lang="en-IN" b="1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IN" b="1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  <a:alpha val="5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3</a:t>
                      </a:r>
                      <a:endParaRPr lang="en-IN" b="1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  <a:alpha val="5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</a:t>
                      </a:r>
                      <a:endParaRPr lang="en-IN" b="1" dirty="0">
                        <a:solidFill>
                          <a:srgbClr val="FF0000"/>
                        </a:solidFill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  <a:alpha val="5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Step 4:</a:t>
            </a:r>
            <a:r>
              <a:rPr lang="en-US" dirty="0" smtClean="0"/>
              <a:t> </a:t>
            </a:r>
            <a:r>
              <a:rPr lang="en-US" sz="4000" dirty="0" smtClean="0"/>
              <a:t>Reporting Minimal Cut sets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600200"/>
            <a:ext cx="7200928" cy="4114800"/>
          </a:xfrm>
        </p:spPr>
        <p:txBody>
          <a:bodyPr/>
          <a:lstStyle/>
          <a:p>
            <a:r>
              <a:rPr lang="en-US" dirty="0" smtClean="0"/>
              <a:t>Causes for the Top Event from the Cut sets</a:t>
            </a:r>
          </a:p>
          <a:p>
            <a:pPr lvl="1"/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(1) Primary Motor Failure</a:t>
            </a:r>
          </a:p>
          <a:p>
            <a:pPr lvl="1"/>
            <a:endParaRPr lang="en-US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spcAft>
                <a:spcPts val="600"/>
              </a:spcAft>
            </a:pP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(4, 2) Primary power supply  failure and Primary fuse failure</a:t>
            </a:r>
          </a:p>
          <a:p>
            <a:pPr lvl="1"/>
            <a:endParaRPr lang="en-US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>
              <a:spcAft>
                <a:spcPts val="600"/>
              </a:spcAft>
            </a:pP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(3, 2) Primary wiring failure and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Primary fuse failure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785926"/>
            <a:ext cx="7772400" cy="1143000"/>
          </a:xfrm>
        </p:spPr>
        <p:txBody>
          <a:bodyPr/>
          <a:lstStyle/>
          <a:p>
            <a:r>
              <a:rPr lang="en-US" sz="6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Thank You…</a:t>
            </a:r>
            <a:r>
              <a:rPr lang="en-US" sz="6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en-US" sz="6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IN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0" y="1981200"/>
            <a:ext cx="7205690" cy="4114800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4" name="Rectangle 3"/>
          <p:cNvSpPr/>
          <p:nvPr/>
        </p:nvSpPr>
        <p:spPr>
          <a:xfrm>
            <a:off x="3786182" y="4786322"/>
            <a:ext cx="492346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Respect Parents</a:t>
            </a:r>
          </a:p>
          <a:p>
            <a:pPr algn="ctr"/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 T A</a:t>
            </a:r>
            <a:endParaRPr 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dirty="0" smtClean="0"/>
              <a:t>A fault tree is a graphical representation of the logical relations between an </a:t>
            </a:r>
            <a:r>
              <a:rPr lang="en-US" dirty="0" smtClean="0">
                <a:solidFill>
                  <a:srgbClr val="FF0000"/>
                </a:solidFill>
              </a:rPr>
              <a:t>UNDESIRED EVENT</a:t>
            </a:r>
            <a:r>
              <a:rPr lang="en-US" dirty="0" smtClean="0"/>
              <a:t> known as TOP EVENT, and the </a:t>
            </a:r>
            <a:r>
              <a:rPr lang="en-US" dirty="0" smtClean="0">
                <a:solidFill>
                  <a:srgbClr val="FF0000"/>
                </a:solidFill>
              </a:rPr>
              <a:t>PRIMARY CAUSE EVENTS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 T A </a:t>
            </a:r>
            <a:endParaRPr lang="en-US" dirty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dirty="0" smtClean="0"/>
              <a:t>A Fault Tree is constructed by defining a </a:t>
            </a:r>
            <a:r>
              <a:rPr lang="en-US" dirty="0" smtClean="0">
                <a:solidFill>
                  <a:srgbClr val="FF0000"/>
                </a:solidFill>
              </a:rPr>
              <a:t>TOP EVENT </a:t>
            </a:r>
            <a:r>
              <a:rPr lang="en-US" dirty="0" smtClean="0"/>
              <a:t>and then defining </a:t>
            </a:r>
            <a:r>
              <a:rPr lang="en-US" dirty="0" smtClean="0">
                <a:solidFill>
                  <a:srgbClr val="FF0000"/>
                </a:solidFill>
              </a:rPr>
              <a:t>cause events </a:t>
            </a:r>
            <a:r>
              <a:rPr lang="en-US" dirty="0" smtClean="0"/>
              <a:t>with the </a:t>
            </a:r>
            <a:r>
              <a:rPr lang="en-US" dirty="0" smtClean="0">
                <a:solidFill>
                  <a:srgbClr val="FF0000"/>
                </a:solidFill>
              </a:rPr>
              <a:t>LOGICAL</a:t>
            </a:r>
            <a:r>
              <a:rPr lang="en-US" dirty="0" smtClean="0"/>
              <a:t> relations between them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Elements of F T A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The main elements of the FTA are</a:t>
            </a:r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Event Definitions and</a:t>
            </a:r>
          </a:p>
          <a:p>
            <a:endParaRPr lang="en-US" dirty="0" smtClean="0"/>
          </a:p>
          <a:p>
            <a:r>
              <a:rPr lang="en-US" dirty="0" smtClean="0"/>
              <a:t>Logic Gates</a:t>
            </a:r>
            <a:endParaRPr lang="en-IN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 Definitions</a:t>
            </a:r>
            <a:endParaRPr lang="en-IN" dirty="0"/>
          </a:p>
        </p:txBody>
      </p:sp>
      <p:sp>
        <p:nvSpPr>
          <p:cNvPr id="4" name="Oval 3"/>
          <p:cNvSpPr/>
          <p:nvPr/>
        </p:nvSpPr>
        <p:spPr bwMode="auto">
          <a:xfrm>
            <a:off x="1500166" y="2928934"/>
            <a:ext cx="2000264" cy="2000264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Impact (Body)"/>
              </a:rPr>
              <a:t>Primary Failure </a:t>
            </a:r>
            <a:endParaRPr kumimoji="0" lang="en-I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Impact (Body)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 bwMode="auto">
          <a:xfrm>
            <a:off x="5143504" y="3000372"/>
            <a:ext cx="3209916" cy="180974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endParaRPr lang="en-US" dirty="0" smtClean="0">
              <a:solidFill>
                <a:srgbClr val="FF0000"/>
              </a:solidFill>
              <a:latin typeface="+mj-lt"/>
            </a:endParaRPr>
          </a:p>
          <a:p>
            <a:pPr>
              <a:buNone/>
            </a:pPr>
            <a:r>
              <a:rPr lang="en-US" sz="2400" b="1" dirty="0" smtClean="0">
                <a:solidFill>
                  <a:srgbClr val="FF0000"/>
                </a:solidFill>
                <a:latin typeface="Impact (Body)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Impact (Body)"/>
              </a:rPr>
              <a:t>     Fault Event</a:t>
            </a:r>
            <a:endParaRPr lang="en-IN" sz="2400" b="1" dirty="0">
              <a:solidFill>
                <a:srgbClr val="FF0000"/>
              </a:solidFill>
              <a:latin typeface="Impact (Body)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 rot="5400000" flipH="1" flipV="1">
            <a:off x="6286512" y="2643182"/>
            <a:ext cx="71438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 rot="5400000" flipH="1" flipV="1">
            <a:off x="6358744" y="5142718"/>
            <a:ext cx="71438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 rot="5400000" flipH="1" flipV="1">
            <a:off x="2072464" y="2570950"/>
            <a:ext cx="71438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 rot="5400000" flipH="1" flipV="1">
            <a:off x="2072464" y="5285594"/>
            <a:ext cx="714380" cy="158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Logic Gates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IN" dirty="0"/>
          </a:p>
        </p:txBody>
      </p:sp>
      <p:sp>
        <p:nvSpPr>
          <p:cNvPr id="4" name="Flowchart: Delay 3"/>
          <p:cNvSpPr/>
          <p:nvPr/>
        </p:nvSpPr>
        <p:spPr bwMode="auto">
          <a:xfrm rot="16200000" flipV="1">
            <a:off x="1775476" y="3153690"/>
            <a:ext cx="2114347" cy="1236207"/>
          </a:xfrm>
          <a:prstGeom prst="flowChartDelay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sp>
        <p:nvSpPr>
          <p:cNvPr id="5" name="Flowchart: Stored Data 4"/>
          <p:cNvSpPr/>
          <p:nvPr/>
        </p:nvSpPr>
        <p:spPr bwMode="auto">
          <a:xfrm rot="27000000">
            <a:off x="5775299" y="3082957"/>
            <a:ext cx="2214578" cy="1335028"/>
          </a:xfrm>
          <a:prstGeom prst="flowChartOnlineStorag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IN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charset="0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 rot="5400000" flipH="1" flipV="1">
            <a:off x="2178829" y="5179229"/>
            <a:ext cx="642940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Straight Connector 13"/>
          <p:cNvCxnSpPr/>
          <p:nvPr/>
        </p:nvCxnSpPr>
        <p:spPr bwMode="auto">
          <a:xfrm rot="5400000" flipH="1" flipV="1">
            <a:off x="2821771" y="5179229"/>
            <a:ext cx="642940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rot="5400000" flipH="1" flipV="1">
            <a:off x="6179357" y="4893477"/>
            <a:ext cx="642940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9" name="Straight Connector 18"/>
          <p:cNvCxnSpPr/>
          <p:nvPr/>
        </p:nvCxnSpPr>
        <p:spPr bwMode="auto">
          <a:xfrm rot="5400000" flipH="1" flipV="1">
            <a:off x="6893737" y="4893477"/>
            <a:ext cx="642940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 rot="5400000" flipH="1" flipV="1">
            <a:off x="6536547" y="2321709"/>
            <a:ext cx="642940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 rot="5400000" flipH="1" flipV="1">
            <a:off x="2464581" y="2393147"/>
            <a:ext cx="642940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2428860" y="3786190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AND</a:t>
            </a:r>
            <a:endParaRPr lang="en-IN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29388" y="3500438"/>
            <a:ext cx="928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  OR</a:t>
            </a:r>
            <a:endParaRPr lang="en-IN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Steps of F T A</a:t>
            </a:r>
            <a:endParaRPr lang="en-US" dirty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en-US" dirty="0" smtClean="0">
                <a:solidFill>
                  <a:srgbClr val="FF0000"/>
                </a:solidFill>
              </a:rPr>
              <a:t>Step 1:</a:t>
            </a:r>
            <a:r>
              <a:rPr lang="en-US" dirty="0" smtClean="0"/>
              <a:t> TOP EVENT (undesired event)</a:t>
            </a:r>
          </a:p>
          <a:p>
            <a:pPr>
              <a:lnSpc>
                <a:spcPct val="150000"/>
              </a:lnSpc>
              <a:buNone/>
            </a:pPr>
            <a:r>
              <a:rPr lang="en-US" dirty="0" smtClean="0">
                <a:solidFill>
                  <a:srgbClr val="FF0000"/>
                </a:solidFill>
              </a:rPr>
              <a:t>Step 2:</a:t>
            </a:r>
            <a:r>
              <a:rPr lang="en-US" dirty="0" smtClean="0"/>
              <a:t> Fault Tree Construction</a:t>
            </a:r>
          </a:p>
          <a:p>
            <a:pPr>
              <a:lnSpc>
                <a:spcPct val="150000"/>
              </a:lnSpc>
              <a:buNone/>
            </a:pPr>
            <a:r>
              <a:rPr lang="en-US" dirty="0" smtClean="0">
                <a:solidFill>
                  <a:srgbClr val="FF0000"/>
                </a:solidFill>
              </a:rPr>
              <a:t>Step 3:</a:t>
            </a:r>
            <a:r>
              <a:rPr lang="en-US" dirty="0" smtClean="0"/>
              <a:t> Analysis of Fault Tree</a:t>
            </a:r>
          </a:p>
          <a:p>
            <a:pPr>
              <a:lnSpc>
                <a:spcPct val="150000"/>
              </a:lnSpc>
              <a:buNone/>
            </a:pPr>
            <a:r>
              <a:rPr lang="en-US" dirty="0" smtClean="0">
                <a:solidFill>
                  <a:srgbClr val="FF0000"/>
                </a:solidFill>
              </a:rPr>
              <a:t>Step 4:</a:t>
            </a:r>
            <a:r>
              <a:rPr lang="en-US" dirty="0" smtClean="0"/>
              <a:t> Reporting Minimal Cut sets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800" dirty="0" smtClean="0">
                <a:solidFill>
                  <a:srgbClr val="FF0000"/>
                </a:solidFill>
              </a:rPr>
              <a:t>Step 1:</a:t>
            </a:r>
            <a:r>
              <a:rPr lang="en-US" sz="3800" dirty="0" smtClean="0"/>
              <a:t> TOP EVENT (undesired event)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357298"/>
            <a:ext cx="7772400" cy="473870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The Top Event  must be sufficiently defined so that the evaluation can be conducted efficiently and results will be credible</a:t>
            </a:r>
          </a:p>
          <a:p>
            <a:pPr>
              <a:lnSpc>
                <a:spcPct val="150000"/>
              </a:lnSpc>
            </a:pP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Helps to focus quickly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Step 2:</a:t>
            </a:r>
            <a:r>
              <a:rPr lang="en-US" dirty="0" smtClean="0"/>
              <a:t> Fault Tree Construction</a:t>
            </a:r>
            <a:br>
              <a:rPr lang="en-US" dirty="0" smtClean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Starting with the top unwanted event, the analyst then constructs in a logical, sequential fashion all the contributing </a:t>
            </a:r>
            <a:r>
              <a:rPr lang="en-US" dirty="0" smtClean="0">
                <a:solidFill>
                  <a:srgbClr val="FF0000"/>
                </a:solidFill>
              </a:rPr>
              <a:t>fault events </a:t>
            </a:r>
            <a:r>
              <a:rPr lang="en-US" dirty="0" smtClean="0"/>
              <a:t>until the </a:t>
            </a:r>
            <a:r>
              <a:rPr lang="en-US" dirty="0" smtClean="0">
                <a:solidFill>
                  <a:srgbClr val="FF0000"/>
                </a:solidFill>
              </a:rPr>
              <a:t>primary events </a:t>
            </a:r>
            <a:r>
              <a:rPr lang="en-US" dirty="0" smtClean="0"/>
              <a:t>are arrived</a:t>
            </a:r>
            <a:endParaRPr lang="en-IN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lush">
  <a:themeElements>
    <a:clrScheme name="Blush 2">
      <a:dk1>
        <a:srgbClr val="660066"/>
      </a:dk1>
      <a:lt1>
        <a:srgbClr val="FFFFFF"/>
      </a:lt1>
      <a:dk2>
        <a:srgbClr val="FF00FF"/>
      </a:dk2>
      <a:lt2>
        <a:srgbClr val="FFCC99"/>
      </a:lt2>
      <a:accent1>
        <a:srgbClr val="99FF99"/>
      </a:accent1>
      <a:accent2>
        <a:srgbClr val="CC66FF"/>
      </a:accent2>
      <a:accent3>
        <a:srgbClr val="FFFFFF"/>
      </a:accent3>
      <a:accent4>
        <a:srgbClr val="560056"/>
      </a:accent4>
      <a:accent5>
        <a:srgbClr val="CAFFCA"/>
      </a:accent5>
      <a:accent6>
        <a:srgbClr val="B95CE7"/>
      </a:accent6>
      <a:hlink>
        <a:srgbClr val="FF99CC"/>
      </a:hlink>
      <a:folHlink>
        <a:srgbClr val="006600"/>
      </a:folHlink>
    </a:clrScheme>
    <a:fontScheme name="Blush">
      <a:majorFont>
        <a:latin typeface="Impact"/>
        <a:ea typeface=""/>
        <a:cs typeface=""/>
      </a:majorFont>
      <a:minorFont>
        <a:latin typeface="Impac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Blush 1">
        <a:dk1>
          <a:srgbClr val="000000"/>
        </a:dk1>
        <a:lt1>
          <a:srgbClr val="FFFFFF"/>
        </a:lt1>
        <a:dk2>
          <a:srgbClr val="6600CC"/>
        </a:dk2>
        <a:lt2>
          <a:srgbClr val="CCECFF"/>
        </a:lt2>
        <a:accent1>
          <a:srgbClr val="00FFCC"/>
        </a:accent1>
        <a:accent2>
          <a:srgbClr val="9933FF"/>
        </a:accent2>
        <a:accent3>
          <a:srgbClr val="B8AAE2"/>
        </a:accent3>
        <a:accent4>
          <a:srgbClr val="DADADA"/>
        </a:accent4>
        <a:accent5>
          <a:srgbClr val="AAFFE2"/>
        </a:accent5>
        <a:accent6>
          <a:srgbClr val="8A2DE7"/>
        </a:accent6>
        <a:hlink>
          <a:srgbClr val="660066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sh 2">
        <a:dk1>
          <a:srgbClr val="660066"/>
        </a:dk1>
        <a:lt1>
          <a:srgbClr val="FFFFFF"/>
        </a:lt1>
        <a:dk2>
          <a:srgbClr val="FF00FF"/>
        </a:dk2>
        <a:lt2>
          <a:srgbClr val="FFCC99"/>
        </a:lt2>
        <a:accent1>
          <a:srgbClr val="99FF99"/>
        </a:accent1>
        <a:accent2>
          <a:srgbClr val="CC66FF"/>
        </a:accent2>
        <a:accent3>
          <a:srgbClr val="FFFFFF"/>
        </a:accent3>
        <a:accent4>
          <a:srgbClr val="560056"/>
        </a:accent4>
        <a:accent5>
          <a:srgbClr val="CAFFCA"/>
        </a:accent5>
        <a:accent6>
          <a:srgbClr val="B95CE7"/>
        </a:accent6>
        <a:hlink>
          <a:srgbClr val="FF99CC"/>
        </a:hlink>
        <a:folHlink>
          <a:srgbClr val="00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sh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sh 4">
        <a:dk1>
          <a:srgbClr val="000000"/>
        </a:dk1>
        <a:lt1>
          <a:srgbClr val="FFFFFF"/>
        </a:lt1>
        <a:dk2>
          <a:srgbClr val="CC0099"/>
        </a:dk2>
        <a:lt2>
          <a:srgbClr val="FFCCFF"/>
        </a:lt2>
        <a:accent1>
          <a:srgbClr val="00FF00"/>
        </a:accent1>
        <a:accent2>
          <a:srgbClr val="9933FF"/>
        </a:accent2>
        <a:accent3>
          <a:srgbClr val="E2AACA"/>
        </a:accent3>
        <a:accent4>
          <a:srgbClr val="DADADA"/>
        </a:accent4>
        <a:accent5>
          <a:srgbClr val="AAFFAA"/>
        </a:accent5>
        <a:accent6>
          <a:srgbClr val="8A2DE7"/>
        </a:accent6>
        <a:hlink>
          <a:srgbClr val="660066"/>
        </a:hlink>
        <a:folHlink>
          <a:srgbClr val="00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Designs\BLUSH.POT</Template>
  <TotalTime>218</TotalTime>
  <Words>403</Words>
  <Application>Microsoft PowerPoint</Application>
  <PresentationFormat>On-screen Show (4:3)</PresentationFormat>
  <Paragraphs>121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Blush</vt:lpstr>
      <vt:lpstr>FAULT TREE ANALYSIS</vt:lpstr>
      <vt:lpstr>F T A</vt:lpstr>
      <vt:lpstr>F T A </vt:lpstr>
      <vt:lpstr>Elements of F T A</vt:lpstr>
      <vt:lpstr>Event Definitions</vt:lpstr>
      <vt:lpstr>Logic Gates</vt:lpstr>
      <vt:lpstr>Steps of F T A</vt:lpstr>
      <vt:lpstr>Step 1: TOP EVENT (undesired event) </vt:lpstr>
      <vt:lpstr>Step 2: Fault Tree Construction </vt:lpstr>
      <vt:lpstr>Example</vt:lpstr>
      <vt:lpstr>Step 3: Analysis of Fault Tree</vt:lpstr>
      <vt:lpstr>Step 3: Analysis of Fault Tree Construction of Matrix…</vt:lpstr>
      <vt:lpstr>Step 4: Reporting Minimal Cut sets</vt:lpstr>
      <vt:lpstr>Thank You… </vt:lpstr>
    </vt:vector>
  </TitlesOfParts>
  <Company>The Repair Division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ELECTRIC VEHICLE TECHNOLOGY</dc:title>
  <dc:creator>davidbr</dc:creator>
  <cp:lastModifiedBy>User</cp:lastModifiedBy>
  <cp:revision>33</cp:revision>
  <dcterms:created xsi:type="dcterms:W3CDTF">2001-01-15T15:02:14Z</dcterms:created>
  <dcterms:modified xsi:type="dcterms:W3CDTF">2018-02-24T12:30:29Z</dcterms:modified>
</cp:coreProperties>
</file>